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88" r:id="rId2"/>
    <p:sldId id="290" r:id="rId3"/>
    <p:sldId id="293" r:id="rId4"/>
    <p:sldId id="294" r:id="rId5"/>
    <p:sldId id="296" r:id="rId6"/>
    <p:sldId id="297" r:id="rId7"/>
    <p:sldId id="292" r:id="rId8"/>
    <p:sldId id="29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7013003069972288E-2"/>
          <c:y val="2.4497279697208715E-2"/>
          <c:w val="0.9073841617932471"/>
          <c:h val="0.865758414385952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Sheet1!$B$1:$P$1</c:f>
              <c:strCache>
                <c:ptCount val="15"/>
                <c:pt idx="0">
                  <c:v>HCR 001</c:v>
                </c:pt>
                <c:pt idx="1">
                  <c:v>HCR 001</c:v>
                </c:pt>
                <c:pt idx="2">
                  <c:v>HCR 55</c:v>
                </c:pt>
                <c:pt idx="3">
                  <c:v>HCR 55</c:v>
                </c:pt>
                <c:pt idx="4">
                  <c:v>HCR 83</c:v>
                </c:pt>
                <c:pt idx="5">
                  <c:v>HCR 153</c:v>
                </c:pt>
                <c:pt idx="6">
                  <c:v>HCR 153</c:v>
                </c:pt>
                <c:pt idx="7">
                  <c:v>HCR 154</c:v>
                </c:pt>
                <c:pt idx="8">
                  <c:v>12A</c:v>
                </c:pt>
                <c:pt idx="9">
                  <c:v>825A</c:v>
                </c:pt>
                <c:pt idx="10">
                  <c:v>830A</c:v>
                </c:pt>
                <c:pt idx="11">
                  <c:v>962A</c:v>
                </c:pt>
                <c:pt idx="12">
                  <c:v>1013A</c:v>
                </c:pt>
                <c:pt idx="13">
                  <c:v>1013A</c:v>
                </c:pt>
                <c:pt idx="14">
                  <c:v>1021A</c:v>
                </c:pt>
              </c:strCache>
            </c:strRef>
          </c:cat>
          <c:val>
            <c:numRef>
              <c:f>Sheet1!$B$2:$P$2</c:f>
              <c:numCache>
                <c:formatCode>General</c:formatCode>
                <c:ptCount val="15"/>
                <c:pt idx="0">
                  <c:v>63</c:v>
                </c:pt>
                <c:pt idx="1">
                  <c:v>70</c:v>
                </c:pt>
                <c:pt idx="2">
                  <c:v>60</c:v>
                </c:pt>
                <c:pt idx="3">
                  <c:v>20</c:v>
                </c:pt>
                <c:pt idx="4">
                  <c:v>4</c:v>
                </c:pt>
                <c:pt idx="5">
                  <c:v>66</c:v>
                </c:pt>
                <c:pt idx="6">
                  <c:v>13</c:v>
                </c:pt>
                <c:pt idx="7">
                  <c:v>3</c:v>
                </c:pt>
                <c:pt idx="8">
                  <c:v>606</c:v>
                </c:pt>
                <c:pt idx="9">
                  <c:v>939</c:v>
                </c:pt>
                <c:pt idx="10">
                  <c:v>767</c:v>
                </c:pt>
                <c:pt idx="11">
                  <c:v>460</c:v>
                </c:pt>
                <c:pt idx="12">
                  <c:v>2044</c:v>
                </c:pt>
                <c:pt idx="13">
                  <c:v>2239</c:v>
                </c:pt>
                <c:pt idx="14">
                  <c:v>251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82-4F84-98E9-6A8F563EB53D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Sheet1!$B$1:$P$1</c:f>
              <c:strCache>
                <c:ptCount val="15"/>
                <c:pt idx="0">
                  <c:v>HCR 001</c:v>
                </c:pt>
                <c:pt idx="1">
                  <c:v>HCR 001</c:v>
                </c:pt>
                <c:pt idx="2">
                  <c:v>HCR 55</c:v>
                </c:pt>
                <c:pt idx="3">
                  <c:v>HCR 55</c:v>
                </c:pt>
                <c:pt idx="4">
                  <c:v>HCR 83</c:v>
                </c:pt>
                <c:pt idx="5">
                  <c:v>HCR 153</c:v>
                </c:pt>
                <c:pt idx="6">
                  <c:v>HCR 153</c:v>
                </c:pt>
                <c:pt idx="7">
                  <c:v>HCR 154</c:v>
                </c:pt>
                <c:pt idx="8">
                  <c:v>12A</c:v>
                </c:pt>
                <c:pt idx="9">
                  <c:v>825A</c:v>
                </c:pt>
                <c:pt idx="10">
                  <c:v>830A</c:v>
                </c:pt>
                <c:pt idx="11">
                  <c:v>962A</c:v>
                </c:pt>
                <c:pt idx="12">
                  <c:v>1013A</c:v>
                </c:pt>
                <c:pt idx="13">
                  <c:v>1013A</c:v>
                </c:pt>
                <c:pt idx="14">
                  <c:v>1021A</c:v>
                </c:pt>
              </c:strCache>
            </c:strRef>
          </c:cat>
          <c:val>
            <c:numRef>
              <c:f>Sheet1!$B$3:$P$3</c:f>
              <c:numCache>
                <c:formatCode>General</c:formatCode>
                <c:ptCount val="15"/>
                <c:pt idx="0">
                  <c:v>18</c:v>
                </c:pt>
                <c:pt idx="1">
                  <c:v>24</c:v>
                </c:pt>
                <c:pt idx="2">
                  <c:v>0</c:v>
                </c:pt>
                <c:pt idx="3">
                  <c:v>4</c:v>
                </c:pt>
                <c:pt idx="4">
                  <c:v>0</c:v>
                </c:pt>
                <c:pt idx="5">
                  <c:v>0</c:v>
                </c:pt>
                <c:pt idx="6">
                  <c:v>5</c:v>
                </c:pt>
                <c:pt idx="7">
                  <c:v>2</c:v>
                </c:pt>
                <c:pt idx="8">
                  <c:v>143</c:v>
                </c:pt>
                <c:pt idx="9">
                  <c:v>67</c:v>
                </c:pt>
                <c:pt idx="10">
                  <c:v>283</c:v>
                </c:pt>
                <c:pt idx="11">
                  <c:v>72</c:v>
                </c:pt>
                <c:pt idx="12">
                  <c:v>217</c:v>
                </c:pt>
                <c:pt idx="13">
                  <c:v>174</c:v>
                </c:pt>
                <c:pt idx="14">
                  <c:v>118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82-4F84-98E9-6A8F563EB5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139239648"/>
        <c:axId val="169939072"/>
      </c:barChart>
      <c:catAx>
        <c:axId val="2139239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Plasma Samples</a:t>
                </a:r>
              </a:p>
            </c:rich>
          </c:tx>
          <c:layout>
            <c:manualLayout>
              <c:xMode val="edge"/>
              <c:yMode val="edge"/>
              <c:x val="0.50632920016427085"/>
              <c:y val="0.9441458515776984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939072"/>
        <c:crosses val="autoZero"/>
        <c:auto val="1"/>
        <c:lblAlgn val="ctr"/>
        <c:lblOffset val="100"/>
        <c:noMultiLvlLbl val="0"/>
      </c:catAx>
      <c:valAx>
        <c:axId val="1699390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923964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83316308304640196"/>
          <c:y val="2.9295028963605495E-2"/>
          <c:w val="0.13592633873070084"/>
          <c:h val="5.1041143154948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Sheet1!$A$10</c:f>
              <c:strCache>
                <c:ptCount val="1"/>
                <c:pt idx="0">
                  <c:v>Before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Sheet1!$B$9:$P$9</c:f>
              <c:strCache>
                <c:ptCount val="15"/>
                <c:pt idx="0">
                  <c:v>HCR 001</c:v>
                </c:pt>
                <c:pt idx="1">
                  <c:v>HCR 001</c:v>
                </c:pt>
                <c:pt idx="2">
                  <c:v>HCR 55</c:v>
                </c:pt>
                <c:pt idx="3">
                  <c:v>HCR 55</c:v>
                </c:pt>
                <c:pt idx="4">
                  <c:v>HCR 83</c:v>
                </c:pt>
                <c:pt idx="5">
                  <c:v>HCR 153</c:v>
                </c:pt>
                <c:pt idx="6">
                  <c:v>HCR 153</c:v>
                </c:pt>
                <c:pt idx="7">
                  <c:v>HCR 154</c:v>
                </c:pt>
                <c:pt idx="8">
                  <c:v>12A</c:v>
                </c:pt>
                <c:pt idx="9">
                  <c:v>825A</c:v>
                </c:pt>
                <c:pt idx="10">
                  <c:v>830A</c:v>
                </c:pt>
                <c:pt idx="11">
                  <c:v>962A</c:v>
                </c:pt>
                <c:pt idx="12">
                  <c:v>1013A</c:v>
                </c:pt>
                <c:pt idx="13">
                  <c:v>1013A</c:v>
                </c:pt>
                <c:pt idx="14">
                  <c:v>1021A</c:v>
                </c:pt>
              </c:strCache>
            </c:strRef>
          </c:cat>
          <c:val>
            <c:numRef>
              <c:f>Sheet1!$B$10:$P$10</c:f>
              <c:numCache>
                <c:formatCode>General</c:formatCode>
                <c:ptCount val="15"/>
                <c:pt idx="0">
                  <c:v>50</c:v>
                </c:pt>
                <c:pt idx="1">
                  <c:v>40</c:v>
                </c:pt>
                <c:pt idx="2">
                  <c:v>30</c:v>
                </c:pt>
                <c:pt idx="3">
                  <c:v>10</c:v>
                </c:pt>
                <c:pt idx="4">
                  <c:v>1</c:v>
                </c:pt>
                <c:pt idx="5">
                  <c:v>50</c:v>
                </c:pt>
                <c:pt idx="6">
                  <c:v>11</c:v>
                </c:pt>
                <c:pt idx="7">
                  <c:v>3</c:v>
                </c:pt>
                <c:pt idx="8">
                  <c:v>400</c:v>
                </c:pt>
                <c:pt idx="9">
                  <c:v>452</c:v>
                </c:pt>
                <c:pt idx="10">
                  <c:v>475</c:v>
                </c:pt>
                <c:pt idx="11">
                  <c:v>277</c:v>
                </c:pt>
                <c:pt idx="12">
                  <c:v>1621</c:v>
                </c:pt>
                <c:pt idx="13">
                  <c:v>1597</c:v>
                </c:pt>
                <c:pt idx="14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E5-4120-93A0-B1EA3DC849D0}"/>
            </c:ext>
          </c:extLst>
        </c:ser>
        <c:ser>
          <c:idx val="1"/>
          <c:order val="1"/>
          <c:tx>
            <c:strRef>
              <c:f>Sheet1!$A$11</c:f>
              <c:strCache>
                <c:ptCount val="1"/>
                <c:pt idx="0">
                  <c:v>After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Sheet1!$B$9:$P$9</c:f>
              <c:strCache>
                <c:ptCount val="15"/>
                <c:pt idx="0">
                  <c:v>HCR 001</c:v>
                </c:pt>
                <c:pt idx="1">
                  <c:v>HCR 001</c:v>
                </c:pt>
                <c:pt idx="2">
                  <c:v>HCR 55</c:v>
                </c:pt>
                <c:pt idx="3">
                  <c:v>HCR 55</c:v>
                </c:pt>
                <c:pt idx="4">
                  <c:v>HCR 83</c:v>
                </c:pt>
                <c:pt idx="5">
                  <c:v>HCR 153</c:v>
                </c:pt>
                <c:pt idx="6">
                  <c:v>HCR 153</c:v>
                </c:pt>
                <c:pt idx="7">
                  <c:v>HCR 154</c:v>
                </c:pt>
                <c:pt idx="8">
                  <c:v>12A</c:v>
                </c:pt>
                <c:pt idx="9">
                  <c:v>825A</c:v>
                </c:pt>
                <c:pt idx="10">
                  <c:v>830A</c:v>
                </c:pt>
                <c:pt idx="11">
                  <c:v>962A</c:v>
                </c:pt>
                <c:pt idx="12">
                  <c:v>1013A</c:v>
                </c:pt>
                <c:pt idx="13">
                  <c:v>1013A</c:v>
                </c:pt>
                <c:pt idx="14">
                  <c:v>1021A</c:v>
                </c:pt>
              </c:strCache>
            </c:strRef>
          </c:cat>
          <c:val>
            <c:numRef>
              <c:f>Sheet1!$B$11:$P$11</c:f>
              <c:numCache>
                <c:formatCode>General</c:formatCode>
                <c:ptCount val="15"/>
                <c:pt idx="0">
                  <c:v>18</c:v>
                </c:pt>
                <c:pt idx="1">
                  <c:v>24</c:v>
                </c:pt>
                <c:pt idx="2">
                  <c:v>0</c:v>
                </c:pt>
                <c:pt idx="3">
                  <c:v>4</c:v>
                </c:pt>
                <c:pt idx="4">
                  <c:v>0</c:v>
                </c:pt>
                <c:pt idx="5">
                  <c:v>0</c:v>
                </c:pt>
                <c:pt idx="6">
                  <c:v>5</c:v>
                </c:pt>
                <c:pt idx="7">
                  <c:v>2</c:v>
                </c:pt>
                <c:pt idx="8">
                  <c:v>143</c:v>
                </c:pt>
                <c:pt idx="9">
                  <c:v>67</c:v>
                </c:pt>
                <c:pt idx="10">
                  <c:v>283</c:v>
                </c:pt>
                <c:pt idx="11">
                  <c:v>72</c:v>
                </c:pt>
                <c:pt idx="12">
                  <c:v>217</c:v>
                </c:pt>
                <c:pt idx="13">
                  <c:v>174</c:v>
                </c:pt>
                <c:pt idx="14">
                  <c:v>118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E5-4120-93A0-B1EA3DC849D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94837920"/>
        <c:axId val="2134387056"/>
      </c:barChart>
      <c:catAx>
        <c:axId val="29483792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Plasma Sample</a:t>
                </a:r>
              </a:p>
            </c:rich>
          </c:tx>
          <c:layout>
            <c:manualLayout>
              <c:xMode val="edge"/>
              <c:yMode val="edge"/>
              <c:x val="0.50524311732136562"/>
              <c:y val="0.9050516742506983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4387056"/>
        <c:crosses val="autoZero"/>
        <c:auto val="1"/>
        <c:lblAlgn val="ctr"/>
        <c:lblOffset val="100"/>
        <c:noMultiLvlLbl val="0"/>
      </c:catAx>
      <c:valAx>
        <c:axId val="2134387056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83792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846986983989932"/>
          <c:y val="2.8800091306933107E-2"/>
          <c:w val="0.13523497094926251"/>
          <c:h val="4.549008612720457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D7D30C-D544-4CCA-B9D8-641504E5B35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44667-5957-4978-8A32-E5FAB0BCF6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30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AFA681-5C5F-4D3B-86B0-15B574B5697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2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AFA681-5C5F-4D3B-86B0-15B574B5697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62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928AD-90D2-4C27-B98D-5AAED0CED2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01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928AD-90D2-4C27-B98D-5AAED0CED2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23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928AD-90D2-4C27-B98D-5AAED0CED2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8720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4928AD-90D2-4C27-B98D-5AAED0CED2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5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B60F-4095-ADE1-1F0B-9F4373CBE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4721A-0A38-253F-868A-2AAB972867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5B6C8-84EE-4478-3100-2361C66FE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09DC8C-0FEA-6A0C-1DA7-E091CCE8B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578A0-740B-A6A7-C671-C80C6533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515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4389-0810-3346-858C-C718645D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5F48D-7F04-68A5-1FD6-077D3E2E67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BBF1F-EF90-65DD-48E7-233E42012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AEBE4-B5D0-D471-4D6C-3E3E6C2FB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AC1D5-A2A0-C0A7-FE3D-F16A7CDD4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11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EFA2F5-0632-DBBA-9701-4FD0E5D5DB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B13891-66B8-D1F7-CFE6-19CB599D71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512CD-EDB9-11DC-5860-1904793A8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864F6-D2C9-9626-DAD4-BD8CC080D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33680-4D64-B0E5-E236-293901A3A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693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5C023-0A12-8B63-CE55-48E2E3D59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D3388-16D8-2426-28F3-052C6FE3B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06B5B-EC9B-77E6-DE85-C32D40B3B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84731-84A1-8195-B35A-6BF4C399B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44ECD-8FE2-554B-9374-AF26D43B9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94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3B34B-83AA-EFB3-DB63-629230D7A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BCBF0-0E3E-E099-346E-CD419C351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CD4A0-0262-B371-8FE0-DD57B4563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31F6F-E1E6-1AE8-EC08-D71C61B1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537DA-409D-3EFC-5916-0CE3C9714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11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15677-0731-34DD-7E7A-7856E4B08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ED786-5643-0B5D-9640-07BF6B1B6E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33B8D3-B88A-48A2-340D-B6C113FBB5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93F81-D0FC-36D8-641B-6661D35A0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D73B3-4751-3102-C5CF-A24314724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6EDDE-3857-318B-56A1-E799FA199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294BA-7D8B-0201-96E5-3778FE1BB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704A8-397E-2A93-0225-4F58DDAA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53556-03CD-F545-079D-611A1EB96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59082B-0472-150E-7388-52DED26DB5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375BE-60D5-CBD7-4EA7-2BC590638C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CAA03-2437-FC2C-308A-B0D631CC9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68F7B2-32D2-81F0-7E8D-7EA5D5040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18CD83-06E3-BC6C-E380-391DAC190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6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89771-C23C-11E8-771D-01651DF12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B87BD7-549C-BB7B-D47B-73EAEE30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497671-6AD1-BE08-650D-B7651517C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4FE384-8C2A-259D-C9CD-516B5F926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42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B003BB-8F1A-EAF2-D4D8-3CD45A93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FA1A04-2468-676E-6C65-10FCA1CE3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3D854-6529-222C-7A03-7BE595F88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011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12FAD-59AA-C74B-5B4E-270794320C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26590-2BB0-8B08-F723-043E2554A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7A755-E8C9-33EE-E3D7-FC1DAA83D4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9495B-0CF1-0339-B0DB-2B672FF48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3AF74C-8639-379A-1608-D4336DC59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828BB-BFCC-69AF-18B3-FA8C509B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72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99376-9579-355A-72E9-69CC64C05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801B4A-7DAA-E329-BF05-728D24A7D5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44B6AF-3AB9-4435-54EC-C1EB49DB6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0184B-BA3A-817E-5A3A-131AD0442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5AAE0-052A-5FF8-5276-190FD6FBE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4835F-F1E2-804D-8D5D-14FF0A32F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140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607E0F-C95B-2C8A-632D-4E254CAA5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93CD3-8736-97C2-DFFD-BE789FD9A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979F8-3C2C-C691-D8FB-F44A994DEB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C1A61-EC64-48B6-91FD-3473EAB2AEA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434DA6-61D3-DF5E-3E03-A68977746D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0EA48-9732-6B64-7D83-C911DEDA1B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26F33-7062-472A-A9E2-D63BA64293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789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8CA2CB-C03F-4A59-BF37-CEB723B17B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75" t="4094" r="23737" b="3762"/>
          <a:stretch/>
        </p:blipFill>
        <p:spPr>
          <a:xfrm>
            <a:off x="8172034" y="2667095"/>
            <a:ext cx="3920825" cy="37852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3C9B8AE-07C8-4739-8DC7-61672CA993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500" t="4224" r="23886" b="3762"/>
          <a:stretch/>
        </p:blipFill>
        <p:spPr>
          <a:xfrm>
            <a:off x="4186342" y="2667096"/>
            <a:ext cx="3921020" cy="37852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13EBEC-017C-467E-A54B-D89305069C6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539" t="4190" r="23868" b="3809"/>
          <a:stretch/>
        </p:blipFill>
        <p:spPr>
          <a:xfrm>
            <a:off x="208815" y="2667096"/>
            <a:ext cx="3920136" cy="37852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B2F9E6-741E-4C9F-8F83-F233B16E1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88097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830A at time: 60 min</a:t>
            </a:r>
            <a:endParaRPr lang="en-US" sz="3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098638-8789-4543-815C-600E0B34210C}"/>
              </a:ext>
            </a:extLst>
          </p:cNvPr>
          <p:cNvSpPr txBox="1"/>
          <p:nvPr/>
        </p:nvSpPr>
        <p:spPr>
          <a:xfrm>
            <a:off x="338138" y="1690688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1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283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D495A1-EC6C-4380-964D-EB21789BF90D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2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A81C19-FA22-4699-8CCE-301BD23FC8AA}"/>
              </a:ext>
            </a:extLst>
          </p:cNvPr>
          <p:cNvSpPr txBox="1"/>
          <p:nvPr/>
        </p:nvSpPr>
        <p:spPr>
          <a:xfrm>
            <a:off x="8107362" y="1690687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Frame 3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39A5C3-7DF8-46E9-B6C6-A2808E61CCC3}"/>
              </a:ext>
            </a:extLst>
          </p:cNvPr>
          <p:cNvCxnSpPr>
            <a:cxnSpLocks/>
          </p:cNvCxnSpPr>
          <p:nvPr/>
        </p:nvCxnSpPr>
        <p:spPr>
          <a:xfrm>
            <a:off x="3728628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FE9CDA-393B-4126-A09E-8931A54C59DA}"/>
              </a:ext>
            </a:extLst>
          </p:cNvPr>
          <p:cNvCxnSpPr>
            <a:cxnSpLocks/>
          </p:cNvCxnSpPr>
          <p:nvPr/>
        </p:nvCxnSpPr>
        <p:spPr>
          <a:xfrm>
            <a:off x="7683054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A31F72-FBB6-4D88-9A2B-4DCE8DC9D50F}"/>
              </a:ext>
            </a:extLst>
          </p:cNvPr>
          <p:cNvCxnSpPr>
            <a:cxnSpLocks/>
          </p:cNvCxnSpPr>
          <p:nvPr/>
        </p:nvCxnSpPr>
        <p:spPr>
          <a:xfrm>
            <a:off x="11636662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5E8CE08-DB6A-46BC-8062-C4825B217778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961157-CDA6-4C80-B359-E90D698F11EF}"/>
              </a:ext>
            </a:extLst>
          </p:cNvPr>
          <p:cNvSpPr txBox="1"/>
          <p:nvPr/>
        </p:nvSpPr>
        <p:spPr>
          <a:xfrm>
            <a:off x="10571790" y="1690686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Frame 4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424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CF6D0C3A-041A-4EF1-AD8A-66C4020C91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29" t="4063" r="24027" b="3746"/>
          <a:stretch/>
        </p:blipFill>
        <p:spPr>
          <a:xfrm>
            <a:off x="8117605" y="2641239"/>
            <a:ext cx="3935064" cy="38111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7F90FF9-0310-45C7-B2C5-3C0CB3E80F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643" t="4190" r="24027" b="3874"/>
          <a:stretch/>
        </p:blipFill>
        <p:spPr>
          <a:xfrm>
            <a:off x="4142786" y="2664235"/>
            <a:ext cx="3906427" cy="37881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68BB79-5BFF-489E-9278-081A2FF205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500" t="4186" r="23901" b="3888"/>
          <a:stretch/>
        </p:blipFill>
        <p:spPr>
          <a:xfrm>
            <a:off x="157606" y="2667095"/>
            <a:ext cx="3923718" cy="37852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B2F9E6-741E-4C9F-8F83-F233B16E1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984" y="274547"/>
            <a:ext cx="11260678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830A at time: 60 min wash with SD added noise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098638-8789-4543-815C-600E0B34210C}"/>
              </a:ext>
            </a:extLst>
          </p:cNvPr>
          <p:cNvSpPr txBox="1"/>
          <p:nvPr/>
        </p:nvSpPr>
        <p:spPr>
          <a:xfrm>
            <a:off x="338138" y="1690688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b="1" dirty="0">
                <a:solidFill>
                  <a:prstClr val="black"/>
                </a:solidFill>
              </a:rPr>
              <a:t>PANORAMA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1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284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D495A1-EC6C-4380-964D-EB21789BF90D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2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A81C19-FA22-4699-8CCE-301BD23FC8AA}"/>
              </a:ext>
            </a:extLst>
          </p:cNvPr>
          <p:cNvSpPr txBox="1"/>
          <p:nvPr/>
        </p:nvSpPr>
        <p:spPr>
          <a:xfrm>
            <a:off x="8107362" y="1690687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Frame 3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39A5C3-7DF8-46E9-B6C6-A2808E61CCC3}"/>
              </a:ext>
            </a:extLst>
          </p:cNvPr>
          <p:cNvCxnSpPr>
            <a:cxnSpLocks/>
          </p:cNvCxnSpPr>
          <p:nvPr/>
        </p:nvCxnSpPr>
        <p:spPr>
          <a:xfrm>
            <a:off x="3728628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FE9CDA-393B-4126-A09E-8931A54C59DA}"/>
              </a:ext>
            </a:extLst>
          </p:cNvPr>
          <p:cNvCxnSpPr>
            <a:cxnSpLocks/>
          </p:cNvCxnSpPr>
          <p:nvPr/>
        </p:nvCxnSpPr>
        <p:spPr>
          <a:xfrm>
            <a:off x="7683054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A31F72-FBB6-4D88-9A2B-4DCE8DC9D50F}"/>
              </a:ext>
            </a:extLst>
          </p:cNvPr>
          <p:cNvCxnSpPr>
            <a:cxnSpLocks/>
          </p:cNvCxnSpPr>
          <p:nvPr/>
        </p:nvCxnSpPr>
        <p:spPr>
          <a:xfrm>
            <a:off x="11636662" y="2804278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5E8CE08-DB6A-46BC-8062-C4825B217778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961157-CDA6-4C80-B359-E90D698F11EF}"/>
              </a:ext>
            </a:extLst>
          </p:cNvPr>
          <p:cNvSpPr txBox="1"/>
          <p:nvPr/>
        </p:nvSpPr>
        <p:spPr>
          <a:xfrm>
            <a:off x="10100111" y="1694527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Frame 4 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284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775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85DE6-43F3-4519-B484-58B3C0F44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50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HCR 153 at different times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CD9FD-43EA-4217-8ECB-732097250B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48" t="3946" r="25000" b="3809"/>
          <a:stretch/>
        </p:blipFill>
        <p:spPr>
          <a:xfrm>
            <a:off x="4223302" y="2164702"/>
            <a:ext cx="3714006" cy="37527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8AA7E4E-BFF3-4E08-8643-4CE438B5D5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6760" t="4645" r="32041" b="3129"/>
          <a:stretch/>
        </p:blipFill>
        <p:spPr>
          <a:xfrm>
            <a:off x="406287" y="2164702"/>
            <a:ext cx="3714006" cy="3763183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CA1644-550D-4587-9A38-0563067811DD}"/>
              </a:ext>
            </a:extLst>
          </p:cNvPr>
          <p:cNvCxnSpPr>
            <a:cxnSpLocks/>
          </p:cNvCxnSpPr>
          <p:nvPr/>
        </p:nvCxnSpPr>
        <p:spPr>
          <a:xfrm>
            <a:off x="7547959" y="5788670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F7ED92-AF61-4677-A8B5-FCB0F8C50651}"/>
              </a:ext>
            </a:extLst>
          </p:cNvPr>
          <p:cNvCxnSpPr>
            <a:cxnSpLocks/>
          </p:cNvCxnSpPr>
          <p:nvPr/>
        </p:nvCxnSpPr>
        <p:spPr>
          <a:xfrm>
            <a:off x="3710713" y="5788670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BABFC0-811B-437A-A1BC-419145BA5FB1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80347-209E-4FD8-B920-53CE0F51641A}"/>
              </a:ext>
            </a:extLst>
          </p:cNvPr>
          <p:cNvSpPr txBox="1"/>
          <p:nvPr/>
        </p:nvSpPr>
        <p:spPr>
          <a:xfrm>
            <a:off x="335576" y="1247067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20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18E49-73C6-4C6C-B87B-B581FE81C43B}"/>
              </a:ext>
            </a:extLst>
          </p:cNvPr>
          <p:cNvSpPr txBox="1"/>
          <p:nvPr/>
        </p:nvSpPr>
        <p:spPr>
          <a:xfrm>
            <a:off x="4154629" y="1247066"/>
            <a:ext cx="24098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40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B6C969-AC70-4EDA-85C7-F5D3970122E4}"/>
              </a:ext>
            </a:extLst>
          </p:cNvPr>
          <p:cNvSpPr txBox="1"/>
          <p:nvPr/>
        </p:nvSpPr>
        <p:spPr>
          <a:xfrm>
            <a:off x="8133349" y="1247066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13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3DC943B-364B-4A91-B285-E90D7C595BC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030" t="4218" r="25077" b="3809"/>
          <a:stretch/>
        </p:blipFill>
        <p:spPr>
          <a:xfrm>
            <a:off x="8050735" y="2164702"/>
            <a:ext cx="3691685" cy="375275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61B3FE-B4FC-4835-87E2-2DB0977322E3}"/>
              </a:ext>
            </a:extLst>
          </p:cNvPr>
          <p:cNvCxnSpPr>
            <a:cxnSpLocks/>
          </p:cNvCxnSpPr>
          <p:nvPr/>
        </p:nvCxnSpPr>
        <p:spPr>
          <a:xfrm>
            <a:off x="11313159" y="579830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5592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5E07B-44D7-4065-AA3F-F3C34174F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50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HCR 154 at different times</a:t>
            </a:r>
            <a:endParaRPr lang="en-US" sz="3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15DF75-CE38-4EB6-A66A-5E960BFF268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342" t="4218" r="24694" b="3538"/>
          <a:stretch/>
        </p:blipFill>
        <p:spPr>
          <a:xfrm>
            <a:off x="4337691" y="2028900"/>
            <a:ext cx="3768732" cy="3763183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A8AB6C9-0E94-4282-9AE3-FAA2D60B6067}"/>
              </a:ext>
            </a:extLst>
          </p:cNvPr>
          <p:cNvCxnSpPr>
            <a:cxnSpLocks/>
          </p:cNvCxnSpPr>
          <p:nvPr/>
        </p:nvCxnSpPr>
        <p:spPr>
          <a:xfrm>
            <a:off x="7710119" y="5645721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Result of hcr 153 20 min  6 video">
            <a:hlinkClick r:id="" action="ppaction://media"/>
            <a:extLst>
              <a:ext uri="{FF2B5EF4-FFF2-40B4-BE49-F238E27FC236}">
                <a16:creationId xmlns:a16="http://schemas.microsoft.com/office/drawing/2014/main" id="{92ACD7D5-7441-44D5-9639-B261A57B06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65044" y="2028899"/>
            <a:ext cx="3724454" cy="376318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5CDAE3E-0269-43F6-871D-C5624814F9D5}"/>
              </a:ext>
            </a:extLst>
          </p:cNvPr>
          <p:cNvCxnSpPr>
            <a:cxnSpLocks/>
          </p:cNvCxnSpPr>
          <p:nvPr/>
        </p:nvCxnSpPr>
        <p:spPr>
          <a:xfrm>
            <a:off x="11588699" y="5643815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E8264EA-9FF3-4EE6-90B3-B91F7E3D516C}"/>
              </a:ext>
            </a:extLst>
          </p:cNvPr>
          <p:cNvSpPr txBox="1"/>
          <p:nvPr/>
        </p:nvSpPr>
        <p:spPr>
          <a:xfrm>
            <a:off x="398950" y="1165586"/>
            <a:ext cx="3282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b="1" dirty="0">
                <a:solidFill>
                  <a:prstClr val="black"/>
                </a:solidFill>
              </a:rPr>
              <a:t>PANORAMA (1.109 ± 0.018)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13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65DA1F-EF5C-4126-A978-B4D6FECB78D1}"/>
              </a:ext>
            </a:extLst>
          </p:cNvPr>
          <p:cNvSpPr txBox="1"/>
          <p:nvPr/>
        </p:nvSpPr>
        <p:spPr>
          <a:xfrm>
            <a:off x="4331997" y="1165585"/>
            <a:ext cx="29560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b="1" dirty="0">
                <a:solidFill>
                  <a:prstClr val="black"/>
                </a:solidFill>
              </a:rPr>
              <a:t>PANORAMA (1.118 ± 0.022) 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 wash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5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C5A0CA-5C85-4647-874F-11B2DFF7C522}"/>
              </a:ext>
            </a:extLst>
          </p:cNvPr>
          <p:cNvSpPr txBox="1"/>
          <p:nvPr/>
        </p:nvSpPr>
        <p:spPr>
          <a:xfrm>
            <a:off x="8175878" y="1165584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Video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20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24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96A2C2C-78EA-402C-9678-0094C1999BB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030" t="4218" r="25077" b="3809"/>
          <a:stretch/>
        </p:blipFill>
        <p:spPr>
          <a:xfrm>
            <a:off x="481691" y="2028899"/>
            <a:ext cx="3691685" cy="375275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6BF4DB9-F973-4FD1-894F-E93BC3899114}"/>
              </a:ext>
            </a:extLst>
          </p:cNvPr>
          <p:cNvCxnSpPr>
            <a:cxnSpLocks/>
          </p:cNvCxnSpPr>
          <p:nvPr/>
        </p:nvCxnSpPr>
        <p:spPr>
          <a:xfrm>
            <a:off x="3744115" y="5662500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74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ED23259-5F0C-49A4-9F31-3E46301411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73" t="4619" r="37030" b="14341"/>
          <a:stretch/>
        </p:blipFill>
        <p:spPr>
          <a:xfrm>
            <a:off x="7913227" y="2186156"/>
            <a:ext cx="3686439" cy="37098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3D74CEF-F197-49C9-AB4A-A710B53BFE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73" t="4619" r="37030" b="14341"/>
          <a:stretch/>
        </p:blipFill>
        <p:spPr>
          <a:xfrm>
            <a:off x="420281" y="2207612"/>
            <a:ext cx="3686439" cy="370984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90C27EC-C78E-4457-ACF3-66FEDA2CDE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673" t="4619" r="37030" b="14341"/>
          <a:stretch/>
        </p:blipFill>
        <p:spPr>
          <a:xfrm>
            <a:off x="4148027" y="2186156"/>
            <a:ext cx="3686439" cy="37098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485DE6-43F3-4519-B484-58B3C0F44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505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HCR 83 at different times</a:t>
            </a:r>
            <a:endParaRPr lang="en-US" sz="36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CA1644-550D-4587-9A38-0563067811DD}"/>
              </a:ext>
            </a:extLst>
          </p:cNvPr>
          <p:cNvCxnSpPr>
            <a:cxnSpLocks/>
          </p:cNvCxnSpPr>
          <p:nvPr/>
        </p:nvCxnSpPr>
        <p:spPr>
          <a:xfrm>
            <a:off x="7446359" y="5779037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EF7ED92-AF61-4677-A8B5-FCB0F8C50651}"/>
              </a:ext>
            </a:extLst>
          </p:cNvPr>
          <p:cNvCxnSpPr>
            <a:cxnSpLocks/>
          </p:cNvCxnSpPr>
          <p:nvPr/>
        </p:nvCxnSpPr>
        <p:spPr>
          <a:xfrm>
            <a:off x="3710713" y="5788670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BABFC0-811B-437A-A1BC-419145BA5FB1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F80347-209E-4FD8-B920-53CE0F51641A}"/>
              </a:ext>
            </a:extLst>
          </p:cNvPr>
          <p:cNvSpPr txBox="1"/>
          <p:nvPr/>
        </p:nvSpPr>
        <p:spPr>
          <a:xfrm>
            <a:off x="335576" y="1247067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20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D18E49-73C6-4C6C-B87B-B581FE81C43B}"/>
              </a:ext>
            </a:extLst>
          </p:cNvPr>
          <p:cNvSpPr txBox="1"/>
          <p:nvPr/>
        </p:nvSpPr>
        <p:spPr>
          <a:xfrm>
            <a:off x="4154629" y="1247066"/>
            <a:ext cx="24098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40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B6C969-AC70-4EDA-85C7-F5D3970122E4}"/>
              </a:ext>
            </a:extLst>
          </p:cNvPr>
          <p:cNvSpPr txBox="1"/>
          <p:nvPr/>
        </p:nvSpPr>
        <p:spPr>
          <a:xfrm>
            <a:off x="8133349" y="1247066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4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D61B3FE-B4FC-4835-87E2-2DB0977322E3}"/>
              </a:ext>
            </a:extLst>
          </p:cNvPr>
          <p:cNvCxnSpPr>
            <a:cxnSpLocks/>
          </p:cNvCxnSpPr>
          <p:nvPr/>
        </p:nvCxnSpPr>
        <p:spPr>
          <a:xfrm>
            <a:off x="11207324" y="5779037"/>
            <a:ext cx="261561" cy="9633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CF04F9D-E004-4747-B379-39EEF455DC3E}"/>
              </a:ext>
            </a:extLst>
          </p:cNvPr>
          <p:cNvSpPr txBox="1"/>
          <p:nvPr/>
        </p:nvSpPr>
        <p:spPr>
          <a:xfrm>
            <a:off x="3190201" y="6411835"/>
            <a:ext cx="479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All particles were washed away.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8098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4B4B-48AE-409B-BB43-B70996888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Plasma 1013A with molecular beacon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0C963C-EDEA-4A6A-9C5F-F9DBA793F0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837" t="4224" r="25149" b="4158"/>
          <a:stretch/>
        </p:blipFill>
        <p:spPr>
          <a:xfrm>
            <a:off x="6096000" y="2535829"/>
            <a:ext cx="3917133" cy="39570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177CE9-422A-4780-A2FA-1A7DAFDDCABE}"/>
              </a:ext>
            </a:extLst>
          </p:cNvPr>
          <p:cNvSpPr txBox="1"/>
          <p:nvPr/>
        </p:nvSpPr>
        <p:spPr>
          <a:xfrm>
            <a:off x="5960517" y="169068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Fluorescence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105EE-790F-4FB5-BCBE-369E64A4F012}"/>
              </a:ext>
            </a:extLst>
          </p:cNvPr>
          <p:cNvSpPr txBox="1"/>
          <p:nvPr/>
        </p:nvSpPr>
        <p:spPr>
          <a:xfrm>
            <a:off x="1907901" y="1690688"/>
            <a:ext cx="29719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 not washed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512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A01D24E-FCB0-490B-859D-4AA43713F9A9}"/>
              </a:ext>
            </a:extLst>
          </p:cNvPr>
          <p:cNvCxnSpPr>
            <a:cxnSpLocks/>
          </p:cNvCxnSpPr>
          <p:nvPr/>
        </p:nvCxnSpPr>
        <p:spPr>
          <a:xfrm>
            <a:off x="5358443" y="6377146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4464BF-3E53-4293-918B-4F625249A51F}"/>
              </a:ext>
            </a:extLst>
          </p:cNvPr>
          <p:cNvCxnSpPr>
            <a:cxnSpLocks/>
          </p:cNvCxnSpPr>
          <p:nvPr/>
        </p:nvCxnSpPr>
        <p:spPr>
          <a:xfrm>
            <a:off x="9658839" y="6377146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6081C4E-E2E1-40EB-99BA-7ECE0349F87F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5 µm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178B1E-33FD-472D-A707-4A3B35C705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571" t="3810" r="25000" b="3280"/>
          <a:stretch/>
        </p:blipFill>
        <p:spPr>
          <a:xfrm>
            <a:off x="1751001" y="2571348"/>
            <a:ext cx="3893949" cy="39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48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49010-21BA-4BC2-B91B-051A10374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6097"/>
            <a:ext cx="10515600" cy="708932"/>
          </a:xfrm>
        </p:spPr>
        <p:txBody>
          <a:bodyPr>
            <a:normAutofit/>
          </a:bodyPr>
          <a:lstStyle/>
          <a:p>
            <a:r>
              <a:rPr lang="en-US" sz="2800" b="1" dirty="0"/>
              <a:t>All particles detected Before/After washing in plasma samples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DE5BBAC2-C6A0-4002-8B1A-E31498AD89CE}"/>
              </a:ext>
            </a:extLst>
          </p:cNvPr>
          <p:cNvGraphicFramePr>
            <a:graphicFrameLocks/>
          </p:cNvGraphicFramePr>
          <p:nvPr/>
        </p:nvGraphicFramePr>
        <p:xfrm>
          <a:off x="304800" y="1334278"/>
          <a:ext cx="11270878" cy="49460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4791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E170F-518F-47EE-B412-65B4C43F9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Particles separated via IR </a:t>
            </a:r>
            <a:r>
              <a:rPr lang="en-US" sz="2800" b="1" dirty="0" err="1"/>
              <a:t>w.r.t.</a:t>
            </a:r>
            <a:r>
              <a:rPr lang="en-US" sz="2800" b="1" dirty="0"/>
              <a:t> to exosomes detected previously (below 1.14) before and after washing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27BB796-CA04-46B2-91DC-8200E873F2D9}"/>
              </a:ext>
            </a:extLst>
          </p:cNvPr>
          <p:cNvGraphicFramePr>
            <a:graphicFrameLocks/>
          </p:cNvGraphicFramePr>
          <p:nvPr/>
        </p:nvGraphicFramePr>
        <p:xfrm>
          <a:off x="1" y="1855960"/>
          <a:ext cx="11841932" cy="54151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24109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283</Words>
  <Application>Microsoft Office PowerPoint</Application>
  <PresentationFormat>Widescreen</PresentationFormat>
  <Paragraphs>82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PANORAMA of plasma sample 830A at time: 60 min</vt:lpstr>
      <vt:lpstr>PANORAMA of plasma sample 830A at time: 60 min wash with SD added noise</vt:lpstr>
      <vt:lpstr>PANORAMA of plasma sample HCR 153 at different times</vt:lpstr>
      <vt:lpstr>PANORAMA of plasma sample HCR 154 at different times</vt:lpstr>
      <vt:lpstr>PANORAMA of plasma sample HCR 83 at different times</vt:lpstr>
      <vt:lpstr>Plasma 1013A with molecular beacon</vt:lpstr>
      <vt:lpstr>All particles detected Before/After washing in plasma samples</vt:lpstr>
      <vt:lpstr>Particles separated via IR w.r.t. to exosomes detected previously (below 1.14) before and after washing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PANORAMA of plasma sample 830A at time: 60 min</dc:title>
  <dc:creator>Sadman Mallick</dc:creator>
  <cp:lastModifiedBy>Sadman Mallick</cp:lastModifiedBy>
  <cp:revision>1</cp:revision>
  <dcterms:created xsi:type="dcterms:W3CDTF">2024-02-25T22:47:45Z</dcterms:created>
  <dcterms:modified xsi:type="dcterms:W3CDTF">2024-02-25T22:48:11Z</dcterms:modified>
</cp:coreProperties>
</file>

<file path=docProps/thumbnail.jpeg>
</file>